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ormorant Garamond Italics" charset="1" panose="00000500000000000000"/>
      <p:regular r:id="rId26"/>
    </p:embeddedFont>
    <p:embeddedFont>
      <p:font typeface="Glacial Indifference" charset="1" panose="00000000000000000000"/>
      <p:regular r:id="rId27"/>
    </p:embeddedFont>
    <p:embeddedFont>
      <p:font typeface="Cormorant Garamond Bold Italics" charset="1" panose="00000800000000000000"/>
      <p:regular r:id="rId28"/>
    </p:embeddedFont>
    <p:embeddedFont>
      <p:font typeface="Glacial Indifference Bold" charset="1" panose="00000800000000000000"/>
      <p:regular r:id="rId29"/>
    </p:embeddedFont>
    <p:embeddedFont>
      <p:font typeface="Cormorant Garamond Bold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8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809790" y="0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09790" y="5826116"/>
            <a:ext cx="4478210" cy="4478210"/>
          </a:xfrm>
          <a:custGeom>
            <a:avLst/>
            <a:gdLst/>
            <a:ahLst/>
            <a:cxnLst/>
            <a:rect r="r" b="b" t="t" l="l"/>
            <a:pathLst>
              <a:path h="4478210" w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1925123" y="2221779"/>
            <a:ext cx="0" cy="5843443"/>
          </a:xfrm>
          <a:prstGeom prst="line">
            <a:avLst/>
          </a:prstGeom>
          <a:ln cap="flat" w="57150">
            <a:solidFill>
              <a:srgbClr val="2D38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86358" y="466272"/>
            <a:ext cx="1084683" cy="1124857"/>
          </a:xfrm>
          <a:custGeom>
            <a:avLst/>
            <a:gdLst/>
            <a:ahLst/>
            <a:cxnLst/>
            <a:rect r="r" b="b" t="t" l="l"/>
            <a:pathLst>
              <a:path h="1124857" w="1084683">
                <a:moveTo>
                  <a:pt x="0" y="0"/>
                </a:moveTo>
                <a:lnTo>
                  <a:pt x="1084684" y="0"/>
                </a:lnTo>
                <a:lnTo>
                  <a:pt x="1084684" y="1124856"/>
                </a:lnTo>
                <a:lnTo>
                  <a:pt x="0" y="1124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08093" y="2440854"/>
            <a:ext cx="10368096" cy="298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07"/>
              </a:lnSpc>
            </a:pPr>
            <a:r>
              <a:rPr lang="en-US" sz="11507" i="true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Chronic Kidney Disease Prediction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8093" y="6403426"/>
            <a:ext cx="10368096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Bianca-Gabriela Leoveanu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Costa Massena</a:t>
            </a:r>
          </a:p>
          <a:p>
            <a:pPr algn="l" marL="0" indent="0" lvl="0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Rolfis Ramses Solano Mendez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8093" y="5288272"/>
            <a:ext cx="1036809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Using Machine Learning Algorithms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5123" y="8720455"/>
            <a:ext cx="1036809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Machine Learning in Data Processing and Analytics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8488" y="2360630"/>
            <a:ext cx="7612024" cy="6686550"/>
          </a:xfrm>
          <a:custGeom>
            <a:avLst/>
            <a:gdLst/>
            <a:ahLst/>
            <a:cxnLst/>
            <a:rect r="r" b="b" t="t" l="l"/>
            <a:pathLst>
              <a:path h="6686550" w="7612024">
                <a:moveTo>
                  <a:pt x="0" y="0"/>
                </a:moveTo>
                <a:lnTo>
                  <a:pt x="7612024" y="0"/>
                </a:lnTo>
                <a:lnTo>
                  <a:pt x="7612024" y="6686550"/>
                </a:lnTo>
                <a:lnTo>
                  <a:pt x="0" y="668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41960"/>
            <a:ext cx="7638737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K-Nearest Neighbors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77084"/>
            <a:ext cx="8115300" cy="805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📌 Type :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Instance-based, non-parametric algorithm</a:t>
            </a: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🎯 Goal :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Classify data points based on the majority class of their nearest neighbours 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🔁 How it works 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Find the k closest points and assign the most common class among them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📐 </a:t>
            </a: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Common distance: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Euclidean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⚡ Advantages: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 training needed, easy to implement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⚠️ Limitations: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Slower with large data, sensitive to irrelevant features</a:t>
            </a:r>
          </a:p>
          <a:p>
            <a:pPr algn="l">
              <a:lnSpc>
                <a:spcPts val="403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4500" y="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675708"/>
            <a:ext cx="7515732" cy="3582592"/>
          </a:xfrm>
          <a:custGeom>
            <a:avLst/>
            <a:gdLst/>
            <a:ahLst/>
            <a:cxnLst/>
            <a:rect r="r" b="b" t="t" l="l"/>
            <a:pathLst>
              <a:path h="3582592" w="7515732">
                <a:moveTo>
                  <a:pt x="0" y="0"/>
                </a:moveTo>
                <a:lnTo>
                  <a:pt x="7515732" y="0"/>
                </a:lnTo>
                <a:lnTo>
                  <a:pt x="7515732" y="3582592"/>
                </a:lnTo>
                <a:lnTo>
                  <a:pt x="0" y="3582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90600"/>
            <a:ext cx="6768176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Naive Bayes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68558"/>
            <a:ext cx="7644905" cy="603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📌 Type :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Probabilistic, based on Bayes’ Theorem</a:t>
            </a: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🎯 Goal :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Predict the most likely class given input features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🔁 Steps : 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Compute priors and likelihood → Apply Bayes’ rule → Choose class with highest score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🧪 </a:t>
            </a: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Variants 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b="true" sz="2375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Gaussian -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continuous data 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b="true" sz="2375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Multinomial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 for count data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b="true" sz="2375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Bernoulli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 for binary data</a:t>
            </a:r>
          </a:p>
          <a:p>
            <a:pPr algn="l">
              <a:lnSpc>
                <a:spcPts val="403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849210" y="2447925"/>
            <a:ext cx="7644905" cy="350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⚡ Advantages 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Fast, simple, and effective for small, categorical data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⚠️ Limitation</a:t>
            </a: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 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Assumes feature independence, sensitive to noise and imbalance </a:t>
            </a:r>
          </a:p>
          <a:p>
            <a:pPr algn="l">
              <a:lnSpc>
                <a:spcPts val="403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94081" y="9314161"/>
            <a:ext cx="7644905" cy="47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Desired Gaussian Distribution Gaussian Naive Bayes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51041"/>
            <a:ext cx="1409108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Naive Bayes - Implementation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144000" y="1841181"/>
            <a:ext cx="7559011" cy="8020171"/>
          </a:xfrm>
          <a:custGeom>
            <a:avLst/>
            <a:gdLst/>
            <a:ahLst/>
            <a:cxnLst/>
            <a:rect r="r" b="b" t="t" l="l"/>
            <a:pathLst>
              <a:path h="8020171" w="7559011">
                <a:moveTo>
                  <a:pt x="0" y="0"/>
                </a:moveTo>
                <a:lnTo>
                  <a:pt x="7559011" y="0"/>
                </a:lnTo>
                <a:lnTo>
                  <a:pt x="7559011" y="8020171"/>
                </a:lnTo>
                <a:lnTo>
                  <a:pt x="0" y="802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87794" y="-124114"/>
            <a:ext cx="3700206" cy="3803950"/>
          </a:xfrm>
          <a:custGeom>
            <a:avLst/>
            <a:gdLst/>
            <a:ahLst/>
            <a:cxnLst/>
            <a:rect r="r" b="b" t="t" l="l"/>
            <a:pathLst>
              <a:path h="3803950" w="3700206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28453"/>
            <a:ext cx="7644905" cy="6535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📌 Assumes: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Features follow a normal distribution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✅ </a:t>
            </a: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Works well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with standardized medical data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📊 </a:t>
            </a: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Checked Normality: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b="true" sz="2375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QQ-Plot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and </a:t>
            </a:r>
            <a:r>
              <a:rPr lang="en-US" b="true" sz="2375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Shapiro-Wilk test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(hemo = 0.98, pot = 0.18)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🧪 </a:t>
            </a: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80/20 split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Used priors to adjust imbalance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Applied cross-validation (2-9 folds)</a:t>
            </a:r>
            <a:r>
              <a:rPr lang="en-US" b="true" sz="2375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Most appropiate test size of 12.5%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29365" y="2254363"/>
            <a:ext cx="4514161" cy="3869281"/>
          </a:xfrm>
          <a:custGeom>
            <a:avLst/>
            <a:gdLst/>
            <a:ahLst/>
            <a:cxnLst/>
            <a:rect r="r" b="b" t="t" l="l"/>
            <a:pathLst>
              <a:path h="3869281" w="4514161">
                <a:moveTo>
                  <a:pt x="0" y="0"/>
                </a:moveTo>
                <a:lnTo>
                  <a:pt x="4514162" y="0"/>
                </a:lnTo>
                <a:lnTo>
                  <a:pt x="4514162" y="3869281"/>
                </a:lnTo>
                <a:lnTo>
                  <a:pt x="0" y="3869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60911" y="2122170"/>
            <a:ext cx="4575677" cy="4001474"/>
          </a:xfrm>
          <a:custGeom>
            <a:avLst/>
            <a:gdLst/>
            <a:ahLst/>
            <a:cxnLst/>
            <a:rect r="r" b="b" t="t" l="l"/>
            <a:pathLst>
              <a:path h="4001474" w="4575677">
                <a:moveTo>
                  <a:pt x="0" y="0"/>
                </a:moveTo>
                <a:lnTo>
                  <a:pt x="4575677" y="0"/>
                </a:lnTo>
                <a:lnTo>
                  <a:pt x="4575677" y="4001474"/>
                </a:lnTo>
                <a:lnTo>
                  <a:pt x="0" y="400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7270" y="-1018218"/>
            <a:ext cx="3700206" cy="3803950"/>
          </a:xfrm>
          <a:custGeom>
            <a:avLst/>
            <a:gdLst/>
            <a:ahLst/>
            <a:cxnLst/>
            <a:rect r="r" b="b" t="t" l="l"/>
            <a:pathLst>
              <a:path h="3803950" w="3700206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99392" y="6238887"/>
            <a:ext cx="6775756" cy="4048113"/>
          </a:xfrm>
          <a:custGeom>
            <a:avLst/>
            <a:gdLst/>
            <a:ahLst/>
            <a:cxnLst/>
            <a:rect r="r" b="b" t="t" l="l"/>
            <a:pathLst>
              <a:path h="4048113" w="6775756">
                <a:moveTo>
                  <a:pt x="0" y="0"/>
                </a:moveTo>
                <a:lnTo>
                  <a:pt x="6775756" y="0"/>
                </a:lnTo>
                <a:lnTo>
                  <a:pt x="6775756" y="4048113"/>
                </a:lnTo>
                <a:lnTo>
                  <a:pt x="0" y="4048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62" r="0" b="-56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5350"/>
            <a:ext cx="1322726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Naive Bayes - Analysis of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89047"/>
            <a:ext cx="7644905" cy="754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📊 Baseline Results (80/20 split):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- 93.75%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 - 84.8%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Recall - 100%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F1 Score - 91.8%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AUC - 0.99</a:t>
            </a:r>
          </a:p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✅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 recall = all CKD cases correctly detected</a:t>
            </a:r>
          </a:p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⚠️ Lower precision = some false positives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🔧 </a:t>
            </a: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With Priors (0.86 / 0.14):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 up by 3%, f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alse positives down by 1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📈 </a:t>
            </a: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Cross-Validation (2-11 folds):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Best performance at </a:t>
            </a:r>
            <a:r>
              <a:rPr lang="en-US" b="true" sz="2375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8 folds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(12.5% test split)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Higher precision, slightly lower recall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25974" y="1622029"/>
            <a:ext cx="5771909" cy="8352170"/>
          </a:xfrm>
          <a:custGeom>
            <a:avLst/>
            <a:gdLst/>
            <a:ahLst/>
            <a:cxnLst/>
            <a:rect r="r" b="b" t="t" l="l"/>
            <a:pathLst>
              <a:path h="8352170" w="5771909">
                <a:moveTo>
                  <a:pt x="0" y="0"/>
                </a:moveTo>
                <a:lnTo>
                  <a:pt x="5771909" y="0"/>
                </a:lnTo>
                <a:lnTo>
                  <a:pt x="5771909" y="8352169"/>
                </a:lnTo>
                <a:lnTo>
                  <a:pt x="0" y="8352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2372" y="571006"/>
            <a:ext cx="1409108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K-Means Clustering - 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5435" y="2453562"/>
            <a:ext cx="5388634" cy="511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</a:pP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🔍 Overview: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Applied on scaled, feature-selected data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Unsupervised </a:t>
            </a: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approach - no label used during training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📈 </a:t>
            </a:r>
            <a:r>
              <a:rPr lang="en-US" b="true" sz="2400" strike="noStrike" u="non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Finding the optimal k: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Tested k=2 until k=10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Evaluated using</a:t>
            </a:r>
            <a:r>
              <a:rPr lang="en-US" b="true" sz="2400" strike="noStrike" u="non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Inertia </a:t>
            </a: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and </a:t>
            </a:r>
            <a:r>
              <a:rPr lang="en-US" b="true" sz="2400" strike="noStrike" u="non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Silhouette Score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37340" y="2524125"/>
            <a:ext cx="5388634" cy="511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🔬 Visual Evaluation: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Figure 1: </a:t>
            </a: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Elbow method - inertia decreases with higher k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Figure 2: </a:t>
            </a: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Sihouette scores peak at k=4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✅ </a:t>
            </a: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Final Model: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Trained final K-Means with k=4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Added cluster labels to dataset for further analysis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09790" y="0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9947" y="3657238"/>
            <a:ext cx="7339858" cy="5126041"/>
          </a:xfrm>
          <a:custGeom>
            <a:avLst/>
            <a:gdLst/>
            <a:ahLst/>
            <a:cxnLst/>
            <a:rect r="r" b="b" t="t" l="l"/>
            <a:pathLst>
              <a:path h="5126041" w="7339858">
                <a:moveTo>
                  <a:pt x="0" y="0"/>
                </a:moveTo>
                <a:lnTo>
                  <a:pt x="7339858" y="0"/>
                </a:lnTo>
                <a:lnTo>
                  <a:pt x="7339858" y="5126041"/>
                </a:lnTo>
                <a:lnTo>
                  <a:pt x="0" y="5126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44526"/>
            <a:ext cx="12299967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K-Means Clustering - Analysis of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14675"/>
            <a:ext cx="8895548" cy="614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📊 Evaluation Metrics for k=4: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ARI: 0.280 → </a:t>
            </a: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Low class alignment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Purity: 0.830 → </a:t>
            </a: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 cluster purity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📌 </a:t>
            </a: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Cluster Composition: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Cluster 0: </a:t>
            </a: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150 CKD out of 218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Clusters 1, 2, 3: </a:t>
            </a: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Entirely non-CKD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🔍 </a:t>
            </a: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Interpretation: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K-Means captured </a:t>
            </a: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CKD vd. healthy </a:t>
            </a: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split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Other clusters show </a:t>
            </a: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healthy subgroups</a:t>
            </a:r>
          </a:p>
          <a:p>
            <a:pPr algn="l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64144" y="6162267"/>
            <a:ext cx="9380737" cy="3740569"/>
          </a:xfrm>
          <a:custGeom>
            <a:avLst/>
            <a:gdLst/>
            <a:ahLst/>
            <a:cxnLst/>
            <a:rect r="r" b="b" t="t" l="l"/>
            <a:pathLst>
              <a:path h="3740569" w="9380737">
                <a:moveTo>
                  <a:pt x="0" y="0"/>
                </a:moveTo>
                <a:lnTo>
                  <a:pt x="9380737" y="0"/>
                </a:lnTo>
                <a:lnTo>
                  <a:pt x="9380737" y="3740569"/>
                </a:lnTo>
                <a:lnTo>
                  <a:pt x="0" y="3740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9962" y="105177"/>
            <a:ext cx="1409108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Decision Tree - Implementation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3809790" y="0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64502" y="1641710"/>
            <a:ext cx="5342189" cy="4210843"/>
          </a:xfrm>
          <a:custGeom>
            <a:avLst/>
            <a:gdLst/>
            <a:ahLst/>
            <a:cxnLst/>
            <a:rect r="r" b="b" t="t" l="l"/>
            <a:pathLst>
              <a:path h="4210843" w="5342189">
                <a:moveTo>
                  <a:pt x="0" y="0"/>
                </a:moveTo>
                <a:lnTo>
                  <a:pt x="5342188" y="0"/>
                </a:lnTo>
                <a:lnTo>
                  <a:pt x="5342188" y="4210844"/>
                </a:lnTo>
                <a:lnTo>
                  <a:pt x="0" y="4210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8" r="0" b="-17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71625"/>
            <a:ext cx="5388634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📊 Optimal Test Size: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Creation of a list of different test sizes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Creation of the DT for each size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Choosing the best by comparing evaluators</a:t>
            </a:r>
          </a:p>
          <a:p>
            <a:pPr algn="l">
              <a:lnSpc>
                <a:spcPts val="4079"/>
              </a:lnSpc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✅ </a:t>
            </a:r>
            <a:r>
              <a:rPr lang="en-US" b="true" sz="2400" strike="noStrike" u="non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Best test size selected: </a:t>
            </a: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0.35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728729"/>
            <a:ext cx="7335444" cy="408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⚙️ Optimal Function Parameters: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Creation of a list of different ccp_alpha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Creation of the DT for each one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Choosing the best by comparing evaluators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 the same for the max_depth</a:t>
            </a:r>
          </a:p>
          <a:p>
            <a:pPr algn="l">
              <a:lnSpc>
                <a:spcPts val="4079"/>
              </a:lnSpc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✅ </a:t>
            </a:r>
            <a:r>
              <a:rPr lang="en-US" b="true" sz="2400" strike="noStrike" u="non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Best ccp_alpha selected: </a:t>
            </a: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0.01</a:t>
            </a:r>
          </a:p>
          <a:p>
            <a:pPr algn="l">
              <a:lnSpc>
                <a:spcPts val="4079"/>
              </a:lnSpc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✅ </a:t>
            </a:r>
            <a:r>
              <a:rPr lang="en-US" b="true" sz="2400" strike="noStrike" u="non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Chosen max_depth: </a:t>
            </a: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 → higher values didn’t improve performance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56147" y="2243421"/>
            <a:ext cx="5190917" cy="3049664"/>
          </a:xfrm>
          <a:custGeom>
            <a:avLst/>
            <a:gdLst/>
            <a:ahLst/>
            <a:cxnLst/>
            <a:rect r="r" b="b" t="t" l="l"/>
            <a:pathLst>
              <a:path h="3049664" w="5190917">
                <a:moveTo>
                  <a:pt x="0" y="0"/>
                </a:moveTo>
                <a:lnTo>
                  <a:pt x="5190917" y="0"/>
                </a:lnTo>
                <a:lnTo>
                  <a:pt x="5190917" y="3049663"/>
                </a:lnTo>
                <a:lnTo>
                  <a:pt x="0" y="3049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91258" y="6005197"/>
            <a:ext cx="6269905" cy="3757290"/>
          </a:xfrm>
          <a:custGeom>
            <a:avLst/>
            <a:gdLst/>
            <a:ahLst/>
            <a:cxnLst/>
            <a:rect r="r" b="b" t="t" l="l"/>
            <a:pathLst>
              <a:path h="3757290" w="6269905">
                <a:moveTo>
                  <a:pt x="0" y="0"/>
                </a:moveTo>
                <a:lnTo>
                  <a:pt x="6269905" y="0"/>
                </a:lnTo>
                <a:lnTo>
                  <a:pt x="6269905" y="3757290"/>
                </a:lnTo>
                <a:lnTo>
                  <a:pt x="0" y="3757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35966"/>
            <a:ext cx="1409108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Decision Tree - Implementation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3809790" y="0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30135" y="2729888"/>
            <a:ext cx="2451032" cy="2413612"/>
          </a:xfrm>
          <a:custGeom>
            <a:avLst/>
            <a:gdLst/>
            <a:ahLst/>
            <a:cxnLst/>
            <a:rect r="r" b="b" t="t" l="l"/>
            <a:pathLst>
              <a:path h="2413612" w="2451032">
                <a:moveTo>
                  <a:pt x="0" y="0"/>
                </a:moveTo>
                <a:lnTo>
                  <a:pt x="2451032" y="0"/>
                </a:lnTo>
                <a:lnTo>
                  <a:pt x="2451032" y="2413612"/>
                </a:lnTo>
                <a:lnTo>
                  <a:pt x="0" y="2413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7068" y="2192072"/>
            <a:ext cx="8306932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🧹 Feature Dropping: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Display the importance of each feature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Remove the ones that have no importance in creating the decision tree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Stock the 3 features remaining in a new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7068" y="5881372"/>
            <a:ext cx="8306932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🏗️ Creation of the final DT: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 test split the data with the best split size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Making our decision tree with the best parameters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Displaying the decision tree and confusion matrix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Cross-validation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7794" y="64770"/>
            <a:ext cx="3700206" cy="3803950"/>
          </a:xfrm>
          <a:custGeom>
            <a:avLst/>
            <a:gdLst/>
            <a:ahLst/>
            <a:cxnLst/>
            <a:rect r="r" b="b" t="t" l="l"/>
            <a:pathLst>
              <a:path h="3803950" w="3700206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0055" y="3056289"/>
            <a:ext cx="7187409" cy="6369150"/>
          </a:xfrm>
          <a:custGeom>
            <a:avLst/>
            <a:gdLst/>
            <a:ahLst/>
            <a:cxnLst/>
            <a:rect r="r" b="b" t="t" l="l"/>
            <a:pathLst>
              <a:path h="6369150" w="7187409">
                <a:moveTo>
                  <a:pt x="0" y="0"/>
                </a:moveTo>
                <a:lnTo>
                  <a:pt x="7187409" y="0"/>
                </a:lnTo>
                <a:lnTo>
                  <a:pt x="7187409" y="6369151"/>
                </a:lnTo>
                <a:lnTo>
                  <a:pt x="0" y="636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5350"/>
            <a:ext cx="1322726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</a:t>
            </a: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Decision Tree - Analysis of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00325"/>
            <a:ext cx="7387760" cy="717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✅ Accuracy score: 99.2%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Performance is excellent and acceptable for our classification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🎯 </a:t>
            </a: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Precision score: 98.1%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Acceptable for our classification since most predicted positives were correct.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🔁 </a:t>
            </a: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Recall score: 100%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All actual positives were correctly identified.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🧩 </a:t>
            </a: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Analysis of the Confusion Matrix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7794" y="64770"/>
            <a:ext cx="3700206" cy="3803950"/>
          </a:xfrm>
          <a:custGeom>
            <a:avLst/>
            <a:gdLst/>
            <a:ahLst/>
            <a:cxnLst/>
            <a:rect r="r" b="b" t="t" l="l"/>
            <a:pathLst>
              <a:path h="3803950" w="3700206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1193221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29377"/>
            <a:ext cx="6238220" cy="215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343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🔍 Comparing the methods</a:t>
            </a:r>
          </a:p>
          <a:p>
            <a:pPr algn="l">
              <a:lnSpc>
                <a:spcPts val="5832"/>
              </a:lnSpc>
            </a:pPr>
            <a:r>
              <a:rPr lang="en-US" sz="343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🏆 </a:t>
            </a:r>
            <a:r>
              <a:rPr lang="en-US" sz="343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Choosing the best one</a:t>
            </a:r>
          </a:p>
          <a:p>
            <a:pPr algn="l">
              <a:lnSpc>
                <a:spcPts val="5832"/>
              </a:lnSpc>
            </a:pPr>
            <a:r>
              <a:rPr lang="en-US" sz="343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💡 </a:t>
            </a:r>
            <a:r>
              <a:rPr lang="en-US" sz="343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What we have learned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75948" y="1648854"/>
            <a:ext cx="5330856" cy="3722986"/>
          </a:xfrm>
          <a:custGeom>
            <a:avLst/>
            <a:gdLst/>
            <a:ahLst/>
            <a:cxnLst/>
            <a:rect r="r" b="b" t="t" l="l"/>
            <a:pathLst>
              <a:path h="3722986" w="5330856">
                <a:moveTo>
                  <a:pt x="0" y="0"/>
                </a:moveTo>
                <a:lnTo>
                  <a:pt x="5330856" y="0"/>
                </a:lnTo>
                <a:lnTo>
                  <a:pt x="5330856" y="3722986"/>
                </a:lnTo>
                <a:lnTo>
                  <a:pt x="0" y="372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102689"/>
            <a:ext cx="4342776" cy="3848368"/>
          </a:xfrm>
          <a:custGeom>
            <a:avLst/>
            <a:gdLst/>
            <a:ahLst/>
            <a:cxnLst/>
            <a:rect r="r" b="b" t="t" l="l"/>
            <a:pathLst>
              <a:path h="3848368" w="4342776">
                <a:moveTo>
                  <a:pt x="0" y="0"/>
                </a:moveTo>
                <a:lnTo>
                  <a:pt x="4342776" y="0"/>
                </a:lnTo>
                <a:lnTo>
                  <a:pt x="4342776" y="3848367"/>
                </a:lnTo>
                <a:lnTo>
                  <a:pt x="0" y="384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2635" y="6102689"/>
            <a:ext cx="4304113" cy="3722810"/>
          </a:xfrm>
          <a:custGeom>
            <a:avLst/>
            <a:gdLst/>
            <a:ahLst/>
            <a:cxnLst/>
            <a:rect r="r" b="b" t="t" l="l"/>
            <a:pathLst>
              <a:path h="3722810" w="4304113">
                <a:moveTo>
                  <a:pt x="0" y="0"/>
                </a:moveTo>
                <a:lnTo>
                  <a:pt x="4304113" y="0"/>
                </a:lnTo>
                <a:lnTo>
                  <a:pt x="4304113" y="3722810"/>
                </a:lnTo>
                <a:lnTo>
                  <a:pt x="0" y="3722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67659" y="2577002"/>
            <a:ext cx="4454504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ARI: 0.280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Purity: 0.830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Cluster 0: 150 CKD out of 218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Clusters 1, 2, 3: Entirely non-CKD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14125" y="1089660"/>
            <a:ext cx="445450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K-Means Clustering: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321434"/>
            <a:ext cx="445450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Decision Tree: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83204" y="6929289"/>
            <a:ext cx="3262865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score: 99.2%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 score: 98.1%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Recall score: 100%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72635" y="5321434"/>
            <a:ext cx="445450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Naive Bayes: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68901" y="6929289"/>
            <a:ext cx="3262865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score: 93.75%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 score: 84.8%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Recall score: 100%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14" y="25184"/>
            <a:ext cx="18235086" cy="10236632"/>
          </a:xfrm>
          <a:custGeom>
            <a:avLst/>
            <a:gdLst/>
            <a:ahLst/>
            <a:cxnLst/>
            <a:rect r="r" b="b" t="t" l="l"/>
            <a:pathLst>
              <a:path h="10236632" w="18235086">
                <a:moveTo>
                  <a:pt x="0" y="0"/>
                </a:moveTo>
                <a:lnTo>
                  <a:pt x="18235086" y="0"/>
                </a:lnTo>
                <a:lnTo>
                  <a:pt x="18235086" y="10236632"/>
                </a:lnTo>
                <a:lnTo>
                  <a:pt x="0" y="1023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83" t="0" r="-3255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066628" cy="10287000"/>
          </a:xfrm>
          <a:custGeom>
            <a:avLst/>
            <a:gdLst/>
            <a:ahLst/>
            <a:cxnLst/>
            <a:rect r="r" b="b" t="t" l="l"/>
            <a:pathLst>
              <a:path h="10287000" w="13066628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5419727"/>
            <a:ext cx="8115300" cy="206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810"/>
              </a:lnSpc>
            </a:pPr>
            <a:r>
              <a:rPr lang="en-US" b="true" sz="12007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39981"/>
            <a:ext cx="7139100" cy="7018319"/>
            <a:chOff x="0" y="0"/>
            <a:chExt cx="9518800" cy="935775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45" r="0" b="845"/>
            <a:stretch>
              <a:fillRect/>
            </a:stretch>
          </p:blipFill>
          <p:spPr>
            <a:xfrm flipH="false" flipV="false">
              <a:off x="0" y="0"/>
              <a:ext cx="9518800" cy="935775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908180" y="1055071"/>
            <a:ext cx="7370170" cy="8203229"/>
            <a:chOff x="0" y="0"/>
            <a:chExt cx="1941115" cy="21605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1115" cy="2160521"/>
            </a:xfrm>
            <a:custGeom>
              <a:avLst/>
              <a:gdLst/>
              <a:ahLst/>
              <a:cxnLst/>
              <a:rect r="r" b="b" t="t" l="l"/>
              <a:pathLst>
                <a:path h="2160521" w="1941115">
                  <a:moveTo>
                    <a:pt x="0" y="0"/>
                  </a:moveTo>
                  <a:lnTo>
                    <a:pt x="1941115" y="0"/>
                  </a:lnTo>
                  <a:lnTo>
                    <a:pt x="1941115" y="2160521"/>
                  </a:lnTo>
                  <a:lnTo>
                    <a:pt x="0" y="2160521"/>
                  </a:lnTo>
                  <a:close/>
                </a:path>
              </a:pathLst>
            </a:custGeom>
            <a:solidFill>
              <a:srgbClr val="CBCB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941115" cy="2208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291008" y="0"/>
            <a:ext cx="2598121" cy="2598121"/>
          </a:xfrm>
          <a:custGeom>
            <a:avLst/>
            <a:gdLst/>
            <a:ahLst/>
            <a:cxnLst/>
            <a:rect r="r" b="b" t="t" l="l"/>
            <a:pathLst>
              <a:path h="2598121" w="2598121">
                <a:moveTo>
                  <a:pt x="0" y="0"/>
                </a:moveTo>
                <a:lnTo>
                  <a:pt x="2598122" y="0"/>
                </a:lnTo>
                <a:lnTo>
                  <a:pt x="2598122" y="2598121"/>
                </a:lnTo>
                <a:lnTo>
                  <a:pt x="0" y="2598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7291008" y="7688879"/>
            <a:ext cx="2598121" cy="2598121"/>
          </a:xfrm>
          <a:custGeom>
            <a:avLst/>
            <a:gdLst/>
            <a:ahLst/>
            <a:cxnLst/>
            <a:rect r="r" b="b" t="t" l="l"/>
            <a:pathLst>
              <a:path h="2598121" w="2598121">
                <a:moveTo>
                  <a:pt x="2598122" y="2598121"/>
                </a:moveTo>
                <a:lnTo>
                  <a:pt x="0" y="2598121"/>
                </a:lnTo>
                <a:lnTo>
                  <a:pt x="0" y="0"/>
                </a:lnTo>
                <a:lnTo>
                  <a:pt x="2598122" y="0"/>
                </a:lnTo>
                <a:lnTo>
                  <a:pt x="2598122" y="25981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95350"/>
            <a:ext cx="571176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Dragon Tamers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12079" y="2182831"/>
            <a:ext cx="434961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12079" y="3025792"/>
            <a:ext cx="478478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Bianca-Gabriela Leoveanu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12079" y="4907280"/>
            <a:ext cx="351268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Costa Massena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77607" y="6891386"/>
            <a:ext cx="499524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Rolfis Ramses Solano Mendez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33800" y="3502783"/>
            <a:ext cx="4082860" cy="47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0"/>
              </a:lnSpc>
            </a:pPr>
            <a:r>
              <a:rPr lang="en-US" sz="2423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Country: Romania 🇷🇴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33800" y="5454621"/>
            <a:ext cx="4082860" cy="47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0"/>
              </a:lnSpc>
            </a:pPr>
            <a:r>
              <a:rPr lang="en-US" sz="2423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Country: France 🇫🇷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33800" y="7440026"/>
            <a:ext cx="4082860" cy="47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0"/>
              </a:lnSpc>
            </a:pPr>
            <a:r>
              <a:rPr lang="en-US" sz="2423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Country: Germany 🇩🇪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628477"/>
            <a:chOff x="0" y="0"/>
            <a:chExt cx="24384000" cy="483796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660" r="0" b="65578"/>
            <a:stretch>
              <a:fillRect/>
            </a:stretch>
          </p:blipFill>
          <p:spPr>
            <a:xfrm flipH="false" flipV="false">
              <a:off x="0" y="0"/>
              <a:ext cx="24384000" cy="483796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4025988"/>
            <a:ext cx="16230600" cy="5815476"/>
            <a:chOff x="0" y="0"/>
            <a:chExt cx="4274726" cy="15316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531648"/>
            </a:xfrm>
            <a:custGeom>
              <a:avLst/>
              <a:gdLst/>
              <a:ahLst/>
              <a:cxnLst/>
              <a:rect r="r" b="b" t="t" l="l"/>
              <a:pathLst>
                <a:path h="153164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1648"/>
                  </a:lnTo>
                  <a:lnTo>
                    <a:pt x="0" y="1531648"/>
                  </a:lnTo>
                  <a:close/>
                </a:path>
              </a:pathLst>
            </a:custGeom>
            <a:solidFill>
              <a:srgbClr val="CBCB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579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164256" y="3916680"/>
            <a:ext cx="1195948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Description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7653" y="5687456"/>
            <a:ext cx="7932450" cy="357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4"/>
              </a:lnSpc>
            </a:pPr>
            <a:r>
              <a:rPr lang="en-US" b="true" sz="242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🎯 Objective:</a:t>
            </a:r>
          </a:p>
          <a:p>
            <a:pPr algn="l" marL="0" indent="0" lvl="0">
              <a:lnSpc>
                <a:spcPts val="4114"/>
              </a:lnSpc>
            </a:pPr>
            <a:r>
              <a:rPr lang="en-US" sz="242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Predict chronic kidney disease (CKD) using machine learning.</a:t>
            </a:r>
          </a:p>
          <a:p>
            <a:pPr algn="l" marL="0" indent="0" lvl="0">
              <a:lnSpc>
                <a:spcPts val="4114"/>
              </a:lnSpc>
            </a:pPr>
          </a:p>
          <a:p>
            <a:pPr algn="l" marL="0" indent="0" lvl="0">
              <a:lnSpc>
                <a:spcPts val="4114"/>
              </a:lnSpc>
            </a:pPr>
            <a:r>
              <a:rPr lang="en-US" b="true" sz="2420" strike="noStrike" u="non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🔍 Goal: </a:t>
            </a:r>
          </a:p>
          <a:p>
            <a:pPr algn="l" marL="0" indent="0" lvl="0">
              <a:lnSpc>
                <a:spcPts val="4114"/>
              </a:lnSpc>
            </a:pPr>
            <a:r>
              <a:rPr lang="en-US" sz="2420" strike="noStrike" u="non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Discover patterns in patient data and support early CKD diagnosis using data-driven insights.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4012" y="5697220"/>
            <a:ext cx="7185288" cy="356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0"/>
              </a:lnSpc>
            </a:pPr>
            <a:r>
              <a:rPr lang="en-US" sz="2423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📊 Dataset:</a:t>
            </a:r>
          </a:p>
          <a:p>
            <a:pPr algn="l">
              <a:lnSpc>
                <a:spcPts val="4120"/>
              </a:lnSpc>
            </a:pPr>
            <a:r>
              <a:rPr lang="en-US" sz="2423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Clinical records of patients with CKD indicators.</a:t>
            </a:r>
          </a:p>
          <a:p>
            <a:pPr algn="l">
              <a:lnSpc>
                <a:spcPts val="4120"/>
              </a:lnSpc>
            </a:pPr>
          </a:p>
          <a:p>
            <a:pPr algn="l">
              <a:lnSpc>
                <a:spcPts val="4120"/>
              </a:lnSpc>
            </a:pPr>
            <a:r>
              <a:rPr lang="en-US" sz="2423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🧠 Algorithms Used:</a:t>
            </a:r>
          </a:p>
          <a:p>
            <a:pPr algn="l" marL="523293" indent="-261647" lvl="1">
              <a:lnSpc>
                <a:spcPts val="4120"/>
              </a:lnSpc>
              <a:buFont typeface="Arial"/>
              <a:buChar char="•"/>
            </a:pPr>
            <a:r>
              <a:rPr lang="en-US" sz="2423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🧪 Naive Bayes</a:t>
            </a:r>
          </a:p>
          <a:p>
            <a:pPr algn="l" marL="523293" indent="-261647" lvl="1">
              <a:lnSpc>
                <a:spcPts val="4120"/>
              </a:lnSpc>
              <a:buFont typeface="Arial"/>
              <a:buChar char="•"/>
            </a:pPr>
            <a:r>
              <a:rPr lang="en-US" sz="2423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🌳 Decision Tree</a:t>
            </a:r>
          </a:p>
          <a:p>
            <a:pPr algn="l" marL="523293" indent="-261647" lvl="1">
              <a:lnSpc>
                <a:spcPts val="4120"/>
              </a:lnSpc>
              <a:buFont typeface="Arial"/>
              <a:buChar char="•"/>
            </a:pPr>
            <a:r>
              <a:rPr lang="en-US" sz="2423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📍 K-Means Clustering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31905" cy="10287000"/>
            <a:chOff x="0" y="0"/>
            <a:chExt cx="166766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76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7662">
                  <a:moveTo>
                    <a:pt x="0" y="0"/>
                  </a:moveTo>
                  <a:lnTo>
                    <a:pt x="1667662" y="0"/>
                  </a:lnTo>
                  <a:lnTo>
                    <a:pt x="16676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6766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73395" y="0"/>
            <a:ext cx="6714605" cy="10287000"/>
          </a:xfrm>
          <a:custGeom>
            <a:avLst/>
            <a:gdLst/>
            <a:ahLst/>
            <a:cxnLst/>
            <a:rect r="r" b="b" t="t" l="l"/>
            <a:pathLst>
              <a:path h="10287000" w="6714605">
                <a:moveTo>
                  <a:pt x="0" y="0"/>
                </a:moveTo>
                <a:lnTo>
                  <a:pt x="6714605" y="0"/>
                </a:lnTo>
                <a:lnTo>
                  <a:pt x="67146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5688" y="5805753"/>
            <a:ext cx="15616625" cy="4030211"/>
          </a:xfrm>
          <a:custGeom>
            <a:avLst/>
            <a:gdLst/>
            <a:ahLst/>
            <a:cxnLst/>
            <a:rect r="r" b="b" t="t" l="l"/>
            <a:pathLst>
              <a:path h="4030211" w="15616625">
                <a:moveTo>
                  <a:pt x="0" y="0"/>
                </a:moveTo>
                <a:lnTo>
                  <a:pt x="15616624" y="0"/>
                </a:lnTo>
                <a:lnTo>
                  <a:pt x="1561662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4" t="0" r="-84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08057" y="340764"/>
            <a:ext cx="6348049" cy="2126924"/>
          </a:xfrm>
          <a:custGeom>
            <a:avLst/>
            <a:gdLst/>
            <a:ahLst/>
            <a:cxnLst/>
            <a:rect r="r" b="b" t="t" l="l"/>
            <a:pathLst>
              <a:path h="2126924" w="6348049">
                <a:moveTo>
                  <a:pt x="0" y="0"/>
                </a:moveTo>
                <a:lnTo>
                  <a:pt x="6348049" y="0"/>
                </a:lnTo>
                <a:lnTo>
                  <a:pt x="6348049" y="2126924"/>
                </a:lnTo>
                <a:lnTo>
                  <a:pt x="0" y="212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71720" y="7337152"/>
            <a:ext cx="1184141" cy="370313"/>
          </a:xfrm>
          <a:custGeom>
            <a:avLst/>
            <a:gdLst/>
            <a:ahLst/>
            <a:cxnLst/>
            <a:rect r="r" b="b" t="t" l="l"/>
            <a:pathLst>
              <a:path h="370313" w="1184141">
                <a:moveTo>
                  <a:pt x="0" y="0"/>
                </a:moveTo>
                <a:lnTo>
                  <a:pt x="1184141" y="0"/>
                </a:lnTo>
                <a:lnTo>
                  <a:pt x="1184141" y="370313"/>
                </a:lnTo>
                <a:lnTo>
                  <a:pt x="0" y="370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8214" y="791004"/>
            <a:ext cx="5953691" cy="227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</a:pPr>
            <a:r>
              <a:rPr lang="en-US" b="true" sz="7200" i="true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Source and Characteristics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008057" y="6753334"/>
            <a:ext cx="5251243" cy="817702"/>
            <a:chOff x="0" y="0"/>
            <a:chExt cx="7001658" cy="109026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483844"/>
              <a:ext cx="7001658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23825"/>
              <a:ext cx="7001658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884077" y="7820859"/>
            <a:ext cx="747883" cy="233883"/>
          </a:xfrm>
          <a:custGeom>
            <a:avLst/>
            <a:gdLst/>
            <a:ahLst/>
            <a:cxnLst/>
            <a:rect r="r" b="b" t="t" l="l"/>
            <a:pathLst>
              <a:path h="233883" w="747883">
                <a:moveTo>
                  <a:pt x="0" y="0"/>
                </a:moveTo>
                <a:lnTo>
                  <a:pt x="747883" y="0"/>
                </a:lnTo>
                <a:lnTo>
                  <a:pt x="747883" y="233883"/>
                </a:lnTo>
                <a:lnTo>
                  <a:pt x="0" y="2338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8149477"/>
            <a:ext cx="1184141" cy="370313"/>
          </a:xfrm>
          <a:custGeom>
            <a:avLst/>
            <a:gdLst/>
            <a:ahLst/>
            <a:cxnLst/>
            <a:rect r="r" b="b" t="t" l="l"/>
            <a:pathLst>
              <a:path h="370313" w="1184141">
                <a:moveTo>
                  <a:pt x="0" y="0"/>
                </a:moveTo>
                <a:lnTo>
                  <a:pt x="1184141" y="0"/>
                </a:lnTo>
                <a:lnTo>
                  <a:pt x="1184141" y="370313"/>
                </a:lnTo>
                <a:lnTo>
                  <a:pt x="0" y="370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38793" y="7399144"/>
            <a:ext cx="787680" cy="246329"/>
          </a:xfrm>
          <a:custGeom>
            <a:avLst/>
            <a:gdLst/>
            <a:ahLst/>
            <a:cxnLst/>
            <a:rect r="r" b="b" t="t" l="l"/>
            <a:pathLst>
              <a:path h="246329" w="787680">
                <a:moveTo>
                  <a:pt x="0" y="0"/>
                </a:moveTo>
                <a:lnTo>
                  <a:pt x="787680" y="0"/>
                </a:lnTo>
                <a:lnTo>
                  <a:pt x="787680" y="246329"/>
                </a:lnTo>
                <a:lnTo>
                  <a:pt x="0" y="246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>
            <a:off x="5563790" y="5143500"/>
            <a:ext cx="2292644" cy="2193652"/>
          </a:xfrm>
          <a:prstGeom prst="line">
            <a:avLst/>
          </a:prstGeom>
          <a:ln cap="flat" w="38100">
            <a:solidFill>
              <a:srgbClr val="2D388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7210660" y="4650964"/>
            <a:ext cx="1555399" cy="36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  <a:spcBef>
                <a:spcPct val="0"/>
              </a:spcBef>
            </a:pPr>
            <a:r>
              <a:rPr lang="en-US" sz="176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Missing values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4506779" y="3276427"/>
            <a:ext cx="2977998" cy="4544432"/>
          </a:xfrm>
          <a:prstGeom prst="line">
            <a:avLst/>
          </a:prstGeom>
          <a:ln cap="flat" w="38100">
            <a:solidFill>
              <a:srgbClr val="2D388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7210660" y="2912412"/>
            <a:ext cx="1555399" cy="36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  <a:spcBef>
                <a:spcPct val="0"/>
              </a:spcBef>
            </a:pPr>
            <a:r>
              <a:rPr lang="en-US" sz="176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Nominal values</a:t>
            </a:r>
          </a:p>
        </p:txBody>
      </p:sp>
      <p:sp>
        <p:nvSpPr>
          <p:cNvPr name="AutoShape 20" id="20"/>
          <p:cNvSpPr/>
          <p:nvPr/>
        </p:nvSpPr>
        <p:spPr>
          <a:xfrm flipH="true">
            <a:off x="10083339" y="4338777"/>
            <a:ext cx="448737" cy="3810700"/>
          </a:xfrm>
          <a:prstGeom prst="line">
            <a:avLst/>
          </a:prstGeom>
          <a:ln cap="flat" w="38100">
            <a:solidFill>
              <a:srgbClr val="2D388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9871937" y="3974762"/>
            <a:ext cx="1555399" cy="36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  <a:spcBef>
                <a:spcPct val="0"/>
              </a:spcBef>
            </a:pPr>
            <a:r>
              <a:rPr lang="en-US" sz="176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Unit values</a:t>
            </a:r>
          </a:p>
        </p:txBody>
      </p:sp>
      <p:sp>
        <p:nvSpPr>
          <p:cNvPr name="AutoShape 22" id="22"/>
          <p:cNvSpPr/>
          <p:nvPr/>
        </p:nvSpPr>
        <p:spPr>
          <a:xfrm flipH="true">
            <a:off x="13532633" y="5143500"/>
            <a:ext cx="1398064" cy="2255644"/>
          </a:xfrm>
          <a:prstGeom prst="line">
            <a:avLst/>
          </a:prstGeom>
          <a:ln cap="flat" w="38100">
            <a:solidFill>
              <a:srgbClr val="2D388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14284795" y="4779485"/>
            <a:ext cx="2667518" cy="36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  <a:spcBef>
                <a:spcPct val="0"/>
              </a:spcBef>
            </a:pPr>
            <a:r>
              <a:rPr lang="en-US" sz="176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Binary values (as char)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5590" y="3127096"/>
            <a:ext cx="5456315" cy="249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b="true" sz="2375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Source of the data: </a:t>
            </a:r>
          </a:p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This data comes from the UC Irvine Machine Learning Repository</a:t>
            </a:r>
          </a:p>
          <a:p>
            <a:pPr algn="l">
              <a:lnSpc>
                <a:spcPts val="4037"/>
              </a:lnSpc>
            </a:pP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b="true" sz="2375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DataSet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052083"/>
            <a:ext cx="7328478" cy="3104610"/>
          </a:xfrm>
          <a:custGeom>
            <a:avLst/>
            <a:gdLst/>
            <a:ahLst/>
            <a:cxnLst/>
            <a:rect r="r" b="b" t="t" l="l"/>
            <a:pathLst>
              <a:path h="3104610" w="7328478">
                <a:moveTo>
                  <a:pt x="0" y="0"/>
                </a:moveTo>
                <a:lnTo>
                  <a:pt x="7328478" y="0"/>
                </a:lnTo>
                <a:lnTo>
                  <a:pt x="7328478" y="3104609"/>
                </a:lnTo>
                <a:lnTo>
                  <a:pt x="0" y="3104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88893" y="296284"/>
            <a:ext cx="5670407" cy="5761473"/>
          </a:xfrm>
          <a:custGeom>
            <a:avLst/>
            <a:gdLst/>
            <a:ahLst/>
            <a:cxnLst/>
            <a:rect r="r" b="b" t="t" l="l"/>
            <a:pathLst>
              <a:path h="5761473" w="5670407">
                <a:moveTo>
                  <a:pt x="0" y="0"/>
                </a:moveTo>
                <a:lnTo>
                  <a:pt x="5670407" y="0"/>
                </a:lnTo>
                <a:lnTo>
                  <a:pt x="5670407" y="5761473"/>
                </a:lnTo>
                <a:lnTo>
                  <a:pt x="0" y="5761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940" r="-13375" b="-77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02976" y="6057757"/>
            <a:ext cx="8179417" cy="3972860"/>
          </a:xfrm>
          <a:custGeom>
            <a:avLst/>
            <a:gdLst/>
            <a:ahLst/>
            <a:cxnLst/>
            <a:rect r="r" b="b" t="t" l="l"/>
            <a:pathLst>
              <a:path h="3972860" w="8179417">
                <a:moveTo>
                  <a:pt x="0" y="0"/>
                </a:moveTo>
                <a:lnTo>
                  <a:pt x="8179417" y="0"/>
                </a:lnTo>
                <a:lnTo>
                  <a:pt x="8179417" y="3972860"/>
                </a:lnTo>
                <a:lnTo>
                  <a:pt x="0" y="3972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12832"/>
            <a:ext cx="795532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Pre-processing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18552"/>
            <a:ext cx="9025550" cy="552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📋 Steps in the Pipeline: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Cleaned &amp; formatted data 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Handled missing values and removed columns with &gt; 25% missing 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Encoded categorical features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Scaled numerical features (mean=0, std=1)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Analyzed correlation to remove redundant variables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Filtered low variance features (variance &lt; 0.01)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📦 Output Datasets: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b="true" sz="2375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X_selected →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tree-based models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b="true" sz="2375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X_scaled_selected →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scale-sensitive models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34061" y="2234112"/>
            <a:ext cx="8728165" cy="5818777"/>
          </a:xfrm>
          <a:custGeom>
            <a:avLst/>
            <a:gdLst/>
            <a:ahLst/>
            <a:cxnLst/>
            <a:rect r="r" b="b" t="t" l="l"/>
            <a:pathLst>
              <a:path h="5818777" w="8728165">
                <a:moveTo>
                  <a:pt x="0" y="0"/>
                </a:moveTo>
                <a:lnTo>
                  <a:pt x="8728165" y="0"/>
                </a:lnTo>
                <a:lnTo>
                  <a:pt x="8728165" y="5818776"/>
                </a:lnTo>
                <a:lnTo>
                  <a:pt x="0" y="5818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90600"/>
            <a:ext cx="6768176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K-Means Clustering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22580"/>
            <a:ext cx="7644905" cy="704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📌 Type: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Unsupervised learning algorithm</a:t>
            </a: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🎯 Goal: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Group data i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nto k clusters based on similarity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🔁 How it works: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Assigns points to nearest centroid, then updates centroids iteratively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⚡ Advantages: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Fast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and simple, best for well-separated, round clusters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⚠️ Limitations: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Sensitive to initial placement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nd outliers</a:t>
            </a:r>
          </a:p>
          <a:p>
            <a:pPr algn="l">
              <a:lnSpc>
                <a:spcPts val="403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643095" y="6420612"/>
            <a:ext cx="5382231" cy="47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Clustering process with centroid updates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0198" y="2043429"/>
            <a:ext cx="6608604" cy="5407039"/>
          </a:xfrm>
          <a:custGeom>
            <a:avLst/>
            <a:gdLst/>
            <a:ahLst/>
            <a:cxnLst/>
            <a:rect r="r" b="b" t="t" l="l"/>
            <a:pathLst>
              <a:path h="5407039" w="6608604">
                <a:moveTo>
                  <a:pt x="0" y="0"/>
                </a:moveTo>
                <a:lnTo>
                  <a:pt x="6608604" y="0"/>
                </a:lnTo>
                <a:lnTo>
                  <a:pt x="6608604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62191"/>
            <a:ext cx="7638737" cy="227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Principal Component Analysis (PCA)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2533" y="3227405"/>
            <a:ext cx="7644905" cy="603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📌 Type: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Dimensionality reduction technique</a:t>
            </a: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🎯 Goal: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Reduce features while preserving variance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🔁 How it works: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Projects data onto new axes of maximum variance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⚡ Advantages: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Simplifies data, removes redundancy</a:t>
            </a:r>
          </a:p>
          <a:p>
            <a:pPr algn="l">
              <a:lnSpc>
                <a:spcPts val="4037"/>
              </a:lnSpc>
            </a:pP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⚠️  Limitations: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Principal components may lack interpretability</a:t>
            </a:r>
          </a:p>
          <a:p>
            <a:pPr algn="l">
              <a:lnSpc>
                <a:spcPts val="403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995476" y="7633592"/>
            <a:ext cx="8298048" cy="47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Projection onto principal component (max variance direction)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4500" y="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6037" y="3745101"/>
            <a:ext cx="7736141" cy="5157428"/>
          </a:xfrm>
          <a:custGeom>
            <a:avLst/>
            <a:gdLst/>
            <a:ahLst/>
            <a:cxnLst/>
            <a:rect r="r" b="b" t="t" l="l"/>
            <a:pathLst>
              <a:path h="5157428" w="7736141">
                <a:moveTo>
                  <a:pt x="0" y="0"/>
                </a:moveTo>
                <a:lnTo>
                  <a:pt x="7736142" y="0"/>
                </a:lnTo>
                <a:lnTo>
                  <a:pt x="7736142" y="5157428"/>
                </a:lnTo>
                <a:lnTo>
                  <a:pt x="0" y="5157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90600"/>
            <a:ext cx="6768176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Decision Tree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89217"/>
            <a:ext cx="9007337" cy="754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📌 Type: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Supervised learning algorithm for classification (e.g. Email Spam Detection) and regression (e.g. House Price Prediction)</a:t>
            </a: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🎯 Goal: </a:t>
            </a: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Predict class values by learning decision rules</a:t>
            </a: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🔁 How it works: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Calculate initial impurity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Divide features and split into left and right subsets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Find best split, max of information gain = Initial Impurity - Weighted Average Impurity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Create a node, then repeat until conditions are met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Assign class labels or regression values</a:t>
            </a: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⚡ Advantages: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Interpretability, Data Type Handling</a:t>
            </a:r>
          </a:p>
          <a:p>
            <a:pPr algn="l">
              <a:lnSpc>
                <a:spcPts val="4037"/>
              </a:lnSpc>
            </a:pPr>
            <a:r>
              <a:rPr lang="en-US" sz="2375" b="true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⚠️ Limitations:</a:t>
            </a:r>
          </a:p>
          <a:p>
            <a:pPr algn="l" marL="512821" indent="-256411" lvl="1">
              <a:lnSpc>
                <a:spcPts val="4037"/>
              </a:lnSpc>
              <a:buFont typeface="Arial"/>
              <a:buChar char="•"/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Overfitting, Instability</a:t>
            </a:r>
          </a:p>
          <a:p>
            <a:pPr algn="l">
              <a:lnSpc>
                <a:spcPts val="403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036037" y="9134475"/>
            <a:ext cx="9007337" cy="47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375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Decision tree structure showing splits and leaf predictions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DAGoSPOQOec</dc:identifier>
  <dcterms:modified xsi:type="dcterms:W3CDTF">2011-08-01T06:04:30Z</dcterms:modified>
  <cp:revision>1</cp:revision>
  <dc:title>CKD Prediction</dc:title>
</cp:coreProperties>
</file>